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62" r:id="rId4"/>
    <p:sldId id="263" r:id="rId5"/>
    <p:sldId id="266" r:id="rId6"/>
    <p:sldId id="259" r:id="rId7"/>
    <p:sldId id="257" r:id="rId8"/>
    <p:sldId id="256" r:id="rId9"/>
    <p:sldId id="267" r:id="rId10"/>
    <p:sldId id="268" r:id="rId11"/>
    <p:sldId id="260" r:id="rId12"/>
    <p:sldId id="271" r:id="rId13"/>
    <p:sldId id="265" r:id="rId14"/>
    <p:sldId id="264" r:id="rId15"/>
    <p:sldId id="272" r:id="rId16"/>
    <p:sldId id="258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2AC32-453D-4047-8A53-9A0ED1354100}" v="2" dt="2019-11-17T18:36:03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30C2AC32-453D-4047-8A53-9A0ED1354100}"/>
    <pc:docChg chg="custSel delSld modSld">
      <pc:chgData name="Jacintha Westerink" userId="c1c74fd5-67fa-43d8-8063-0adb3063a5fc" providerId="ADAL" clId="{30C2AC32-453D-4047-8A53-9A0ED1354100}" dt="2019-11-17T18:39:01.644" v="79" actId="20577"/>
      <pc:docMkLst>
        <pc:docMk/>
      </pc:docMkLst>
      <pc:sldChg chg="modSp">
        <pc:chgData name="Jacintha Westerink" userId="c1c74fd5-67fa-43d8-8063-0adb3063a5fc" providerId="ADAL" clId="{30C2AC32-453D-4047-8A53-9A0ED1354100}" dt="2019-11-17T18:38:28.951" v="66" actId="115"/>
        <pc:sldMkLst>
          <pc:docMk/>
          <pc:sldMk cId="2558874780" sldId="261"/>
        </pc:sldMkLst>
        <pc:spChg chg="mod">
          <ac:chgData name="Jacintha Westerink" userId="c1c74fd5-67fa-43d8-8063-0adb3063a5fc" providerId="ADAL" clId="{30C2AC32-453D-4047-8A53-9A0ED1354100}" dt="2019-11-17T18:37:54.790" v="59" actId="6549"/>
          <ac:spMkLst>
            <pc:docMk/>
            <pc:sldMk cId="2558874780" sldId="261"/>
            <ac:spMk id="2" creationId="{00000000-0000-0000-0000-000000000000}"/>
          </ac:spMkLst>
        </pc:spChg>
        <pc:spChg chg="mod">
          <ac:chgData name="Jacintha Westerink" userId="c1c74fd5-67fa-43d8-8063-0adb3063a5fc" providerId="ADAL" clId="{30C2AC32-453D-4047-8A53-9A0ED1354100}" dt="2019-11-17T18:38:28.951" v="66" actId="115"/>
          <ac:spMkLst>
            <pc:docMk/>
            <pc:sldMk cId="2558874780" sldId="261"/>
            <ac:spMk id="4" creationId="{00000000-0000-0000-0000-000000000000}"/>
          </ac:spMkLst>
        </pc:spChg>
        <pc:picChg chg="mod">
          <ac:chgData name="Jacintha Westerink" userId="c1c74fd5-67fa-43d8-8063-0adb3063a5fc" providerId="ADAL" clId="{30C2AC32-453D-4047-8A53-9A0ED1354100}" dt="2019-11-17T18:37:59.502" v="60" actId="1076"/>
          <ac:picMkLst>
            <pc:docMk/>
            <pc:sldMk cId="2558874780" sldId="261"/>
            <ac:picMk id="5" creationId="{00000000-0000-0000-0000-000000000000}"/>
          </ac:picMkLst>
        </pc:picChg>
      </pc:sldChg>
      <pc:sldChg chg="modSp">
        <pc:chgData name="Jacintha Westerink" userId="c1c74fd5-67fa-43d8-8063-0adb3063a5fc" providerId="ADAL" clId="{30C2AC32-453D-4047-8A53-9A0ED1354100}" dt="2019-11-17T18:38:37.276" v="71" actId="115"/>
        <pc:sldMkLst>
          <pc:docMk/>
          <pc:sldMk cId="4263676903" sldId="262"/>
        </pc:sldMkLst>
        <pc:spChg chg="mod">
          <ac:chgData name="Jacintha Westerink" userId="c1c74fd5-67fa-43d8-8063-0adb3063a5fc" providerId="ADAL" clId="{30C2AC32-453D-4047-8A53-9A0ED1354100}" dt="2019-11-17T18:38:37.276" v="71" actId="115"/>
          <ac:spMkLst>
            <pc:docMk/>
            <pc:sldMk cId="4263676903" sldId="262"/>
            <ac:spMk id="3" creationId="{00000000-0000-0000-0000-000000000000}"/>
          </ac:spMkLst>
        </pc:spChg>
      </pc:sldChg>
      <pc:sldChg chg="modSp">
        <pc:chgData name="Jacintha Westerink" userId="c1c74fd5-67fa-43d8-8063-0adb3063a5fc" providerId="ADAL" clId="{30C2AC32-453D-4047-8A53-9A0ED1354100}" dt="2019-11-17T18:39:01.644" v="79" actId="20577"/>
        <pc:sldMkLst>
          <pc:docMk/>
          <pc:sldMk cId="1620260823" sldId="263"/>
        </pc:sldMkLst>
        <pc:spChg chg="mod">
          <ac:chgData name="Jacintha Westerink" userId="c1c74fd5-67fa-43d8-8063-0adb3063a5fc" providerId="ADAL" clId="{30C2AC32-453D-4047-8A53-9A0ED1354100}" dt="2019-11-17T18:39:01.644" v="79" actId="20577"/>
          <ac:spMkLst>
            <pc:docMk/>
            <pc:sldMk cId="1620260823" sldId="263"/>
            <ac:spMk id="3" creationId="{00000000-0000-0000-0000-000000000000}"/>
          </ac:spMkLst>
        </pc:spChg>
        <pc:picChg chg="mod">
          <ac:chgData name="Jacintha Westerink" userId="c1c74fd5-67fa-43d8-8063-0adb3063a5fc" providerId="ADAL" clId="{30C2AC32-453D-4047-8A53-9A0ED1354100}" dt="2019-11-17T18:38:54.594" v="78" actId="1076"/>
          <ac:picMkLst>
            <pc:docMk/>
            <pc:sldMk cId="1620260823" sldId="263"/>
            <ac:picMk id="5" creationId="{00000000-0000-0000-0000-000000000000}"/>
          </ac:picMkLst>
        </pc:picChg>
      </pc:sldChg>
      <pc:sldChg chg="modSp">
        <pc:chgData name="Jacintha Westerink" userId="c1c74fd5-67fa-43d8-8063-0adb3063a5fc" providerId="ADAL" clId="{30C2AC32-453D-4047-8A53-9A0ED1354100}" dt="2019-11-17T18:37:39.551" v="57" actId="1076"/>
        <pc:sldMkLst>
          <pc:docMk/>
          <pc:sldMk cId="3331757942" sldId="269"/>
        </pc:sldMkLst>
        <pc:spChg chg="mod">
          <ac:chgData name="Jacintha Westerink" userId="c1c74fd5-67fa-43d8-8063-0adb3063a5fc" providerId="ADAL" clId="{30C2AC32-453D-4047-8A53-9A0ED1354100}" dt="2019-11-17T18:37:39.551" v="57" actId="1076"/>
          <ac:spMkLst>
            <pc:docMk/>
            <pc:sldMk cId="3331757942" sldId="269"/>
            <ac:spMk id="2" creationId="{00000000-0000-0000-0000-000000000000}"/>
          </ac:spMkLst>
        </pc:spChg>
      </pc:sldChg>
      <pc:sldChg chg="del">
        <pc:chgData name="Jacintha Westerink" userId="c1c74fd5-67fa-43d8-8063-0adb3063a5fc" providerId="ADAL" clId="{30C2AC32-453D-4047-8A53-9A0ED1354100}" dt="2019-11-17T18:37:45.721" v="58" actId="2696"/>
        <pc:sldMkLst>
          <pc:docMk/>
          <pc:sldMk cId="2415570061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C22D-5964-4E96-B55D-769341EF6427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B544-3061-4539-A6A3-2F6B1EFFCC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14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C22D-5964-4E96-B55D-769341EF6427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B544-3061-4539-A6A3-2F6B1EFFCC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48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C22D-5964-4E96-B55D-769341EF6427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B544-3061-4539-A6A3-2F6B1EFFCC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52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C22D-5964-4E96-B55D-769341EF6427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B544-3061-4539-A6A3-2F6B1EFFCC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55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C22D-5964-4E96-B55D-769341EF6427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B544-3061-4539-A6A3-2F6B1EFFCC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15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C22D-5964-4E96-B55D-769341EF6427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B544-3061-4539-A6A3-2F6B1EFFCC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07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C22D-5964-4E96-B55D-769341EF6427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B544-3061-4539-A6A3-2F6B1EFFCC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8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C22D-5964-4E96-B55D-769341EF6427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B544-3061-4539-A6A3-2F6B1EFFCC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65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C22D-5964-4E96-B55D-769341EF6427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B544-3061-4539-A6A3-2F6B1EFFCC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5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C22D-5964-4E96-B55D-769341EF6427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B544-3061-4539-A6A3-2F6B1EFFCC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74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C22D-5964-4E96-B55D-769341EF6427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B544-3061-4539-A6A3-2F6B1EFFCC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17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C22D-5964-4E96-B55D-769341EF6427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DB544-3061-4539-A6A3-2F6B1EFFCC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016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2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0262" y="1527126"/>
            <a:ext cx="3877997" cy="3985728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1000"/>
              </a:spcBef>
            </a:pPr>
            <a:r>
              <a:rPr lang="nl-NL" dirty="0">
                <a:solidFill>
                  <a:schemeClr val="bg1"/>
                </a:solidFill>
              </a:rPr>
              <a:t>     Kaarsen</a:t>
            </a:r>
            <a:br>
              <a:rPr lang="nl-NL" dirty="0">
                <a:solidFill>
                  <a:schemeClr val="bg1"/>
                </a:solidFill>
              </a:rPr>
            </a:br>
            <a:br>
              <a:rPr lang="nl-NL" sz="28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nl-NL" sz="28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	- samenstelling</a:t>
            </a:r>
            <a:br>
              <a:rPr lang="nl-NL" sz="28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nl-NL" sz="28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	- productie</a:t>
            </a:r>
            <a:br>
              <a:rPr lang="nl-NL" sz="28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nl-NL" sz="28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	- kleur</a:t>
            </a:r>
            <a:br>
              <a:rPr lang="nl-NL" sz="28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nl-NL" sz="28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	- kwaliteit</a:t>
            </a:r>
            <a:br>
              <a:rPr lang="nl-NL" sz="28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nl-NL" sz="28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	- kaarsenfabrieken</a:t>
            </a:r>
            <a:br>
              <a:rPr lang="nl-NL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57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2" y="1692124"/>
            <a:ext cx="2803502" cy="280350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349" y="154546"/>
            <a:ext cx="8138374" cy="2627290"/>
          </a:xfrm>
        </p:spPr>
        <p:txBody>
          <a:bodyPr/>
          <a:lstStyle/>
          <a:p>
            <a:r>
              <a:rPr lang="nl-NL" u="sng" dirty="0"/>
              <a:t>Persen:</a:t>
            </a:r>
          </a:p>
          <a:p>
            <a:pPr lvl="1"/>
            <a:r>
              <a:rPr lang="nl-NL" dirty="0"/>
              <a:t>Paraffine in poedervorm </a:t>
            </a:r>
            <a:r>
              <a:rPr lang="nl-NL" sz="1800" dirty="0"/>
              <a:t>(hele fijne korreltjes)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Onder hoge druk paraffine om een lont persen </a:t>
            </a:r>
            <a:r>
              <a:rPr lang="nl-NL" sz="1800" dirty="0"/>
              <a:t>(in een mal)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Machinaal  </a:t>
            </a:r>
          </a:p>
          <a:p>
            <a:pPr lvl="2"/>
            <a:r>
              <a:rPr lang="nl-NL" dirty="0"/>
              <a:t>Kaarsen zijn meer breekbaar</a:t>
            </a:r>
          </a:p>
          <a:p>
            <a:pPr lvl="2"/>
            <a:r>
              <a:rPr lang="nl-NL" dirty="0"/>
              <a:t>Minder goede brandkwaliteit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18" y="317141"/>
            <a:ext cx="3069465" cy="230209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317" y="2861448"/>
            <a:ext cx="3069465" cy="229913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36" y="2781836"/>
            <a:ext cx="2781837" cy="406107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02" y="3695109"/>
            <a:ext cx="3305778" cy="219984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02" y="5502458"/>
            <a:ext cx="3305778" cy="134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4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248" y="2315245"/>
            <a:ext cx="2223752" cy="335385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907" y="108241"/>
            <a:ext cx="3425093" cy="20837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8203" y="3555"/>
            <a:ext cx="6343918" cy="1325563"/>
          </a:xfrm>
        </p:spPr>
        <p:txBody>
          <a:bodyPr/>
          <a:lstStyle/>
          <a:p>
            <a:r>
              <a:rPr lang="nl-NL" b="1" u="sng" dirty="0"/>
              <a:t>Kleuren van kaarsen: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68203" y="1480501"/>
            <a:ext cx="8590208" cy="2732355"/>
          </a:xfrm>
        </p:spPr>
        <p:txBody>
          <a:bodyPr/>
          <a:lstStyle/>
          <a:p>
            <a:r>
              <a:rPr lang="nl-NL" dirty="0"/>
              <a:t>Dompelen </a:t>
            </a:r>
            <a:r>
              <a:rPr lang="nl-NL" sz="1800" dirty="0">
                <a:sym typeface="Wingdings" panose="05000000000000000000" pitchFamily="2" charset="2"/>
              </a:rPr>
              <a:t> beste komvorm + goede brandkwaliteit</a:t>
            </a:r>
            <a:endParaRPr lang="nl-NL" sz="1800" dirty="0"/>
          </a:p>
          <a:p>
            <a:r>
              <a:rPr lang="nl-NL" dirty="0"/>
              <a:t>Kleurstof mengen door grondstof </a:t>
            </a:r>
            <a:r>
              <a:rPr lang="nl-NL" sz="1800" dirty="0">
                <a:sym typeface="Wingdings" panose="05000000000000000000" pitchFamily="2" charset="2"/>
              </a:rPr>
              <a:t> minder goede brandkwaliteit</a:t>
            </a:r>
            <a:endParaRPr lang="nl-NL" sz="1800" dirty="0"/>
          </a:p>
          <a:p>
            <a:r>
              <a:rPr lang="nl-NL" dirty="0"/>
              <a:t>Beschilderen </a:t>
            </a:r>
            <a:r>
              <a:rPr lang="nl-NL" sz="1800" dirty="0">
                <a:sym typeface="Wingdings" panose="05000000000000000000" pitchFamily="2" charset="2"/>
              </a:rPr>
              <a:t> bij fantasiekaarsen, minder goede brandkwaliteit</a:t>
            </a:r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9696"/>
            <a:ext cx="4842456" cy="322830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104" y="4714875"/>
            <a:ext cx="2143125" cy="214312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119" y="4495800"/>
            <a:ext cx="1933575" cy="23622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15654"/>
            <a:ext cx="2382593" cy="35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2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5675" y="1477932"/>
            <a:ext cx="7532298" cy="1662083"/>
          </a:xfrm>
        </p:spPr>
        <p:txBody>
          <a:bodyPr/>
          <a:lstStyle/>
          <a:p>
            <a:r>
              <a:rPr lang="nl-NL" b="1" u="sng" dirty="0"/>
              <a:t>Kwaliteit van kaarsen</a:t>
            </a:r>
          </a:p>
        </p:txBody>
      </p:sp>
    </p:spTree>
    <p:extLst>
      <p:ext uri="{BB962C8B-B14F-4D97-AF65-F5344CB8AC3E}">
        <p14:creationId xmlns:p14="http://schemas.microsoft.com/office/powerpoint/2010/main" val="1358534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97" y="717906"/>
            <a:ext cx="1902851" cy="2540403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397025" y="669701"/>
            <a:ext cx="2047741" cy="72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8197" y="0"/>
            <a:ext cx="6434070" cy="1004552"/>
          </a:xfrm>
        </p:spPr>
        <p:txBody>
          <a:bodyPr/>
          <a:lstStyle/>
          <a:p>
            <a:r>
              <a:rPr lang="nl-NL" u="sng" dirty="0"/>
              <a:t>De ‘kom’ van de kaars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1972" y="953036"/>
            <a:ext cx="11870027" cy="3364561"/>
          </a:xfrm>
        </p:spPr>
        <p:txBody>
          <a:bodyPr>
            <a:normAutofit/>
          </a:bodyPr>
          <a:lstStyle/>
          <a:p>
            <a:r>
              <a:rPr lang="nl-NL" sz="2400" dirty="0"/>
              <a:t>De kom = dieper deel net onder de pit;   </a:t>
            </a:r>
            <a:r>
              <a:rPr lang="nl-NL" sz="1800" dirty="0"/>
              <a:t>laagje gesmolten kaarsvet omdat de randen iets hoger zijn.</a:t>
            </a:r>
          </a:p>
          <a:p>
            <a:r>
              <a:rPr lang="nl-NL" sz="2400" dirty="0"/>
              <a:t>Goede komvorming 	</a:t>
            </a:r>
            <a:r>
              <a:rPr lang="nl-NL" sz="2400" dirty="0">
                <a:sym typeface="Wingdings" panose="05000000000000000000" pitchFamily="2" charset="2"/>
              </a:rPr>
              <a:t> zorgt voor betere brandkwaliteit</a:t>
            </a:r>
          </a:p>
          <a:p>
            <a:pPr marL="0" indent="0">
              <a:buNone/>
            </a:pPr>
            <a:r>
              <a:rPr lang="nl-NL" sz="2400" dirty="0">
                <a:sym typeface="Wingdings" panose="05000000000000000000" pitchFamily="2" charset="2"/>
              </a:rPr>
              <a:t>			 langer plezier van de kaars</a:t>
            </a:r>
          </a:p>
          <a:p>
            <a:r>
              <a:rPr lang="nl-NL" sz="2400" dirty="0">
                <a:sym typeface="Wingdings" panose="05000000000000000000" pitchFamily="2" charset="2"/>
              </a:rPr>
              <a:t>Te diepe kom  pit kan ‘verzuipen door te veel kaarsvet</a:t>
            </a:r>
          </a:p>
          <a:p>
            <a:pPr marL="0" indent="0">
              <a:buNone/>
            </a:pPr>
            <a:r>
              <a:rPr lang="nl-NL" sz="2400" dirty="0">
                <a:sym typeface="Wingdings" panose="05000000000000000000" pitchFamily="2" charset="2"/>
              </a:rPr>
              <a:t>		 pit kan zichzelf doven door zuurstofgebrek</a:t>
            </a:r>
          </a:p>
          <a:p>
            <a:r>
              <a:rPr lang="nl-NL" sz="2400" dirty="0">
                <a:sym typeface="Wingdings" panose="05000000000000000000" pitchFamily="2" charset="2"/>
              </a:rPr>
              <a:t>Ondiepe of geen kom  pit kan te hard gaan branden door te weinig aanvoer vet / snel ‘op’</a:t>
            </a:r>
          </a:p>
          <a:p>
            <a:pPr marL="0" indent="0">
              <a:buNone/>
            </a:pPr>
            <a:r>
              <a:rPr lang="nl-NL" sz="2400" dirty="0">
                <a:sym typeface="Wingdings" panose="05000000000000000000" pitchFamily="2" charset="2"/>
              </a:rPr>
              <a:t>			    walmen door te weinig vet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679"/>
            <a:ext cx="2730321" cy="273032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82" y="4119501"/>
            <a:ext cx="1967248" cy="273849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5" y="4078077"/>
            <a:ext cx="3285186" cy="25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3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3589" y="125684"/>
            <a:ext cx="5240628" cy="1009512"/>
          </a:xfrm>
        </p:spPr>
        <p:txBody>
          <a:bodyPr/>
          <a:lstStyle/>
          <a:p>
            <a:r>
              <a:rPr lang="nl-NL" u="sng" dirty="0"/>
              <a:t>Brandproblemen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7" y="0"/>
            <a:ext cx="1743075" cy="26193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2" y="4238625"/>
            <a:ext cx="3497001" cy="26193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36" y="29301"/>
            <a:ext cx="4322471" cy="34579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86" y="3778234"/>
            <a:ext cx="2381250" cy="314015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96" y="3778234"/>
            <a:ext cx="2446391" cy="2802706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8103742" y="29301"/>
            <a:ext cx="752585" cy="345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5648244" y="1231579"/>
            <a:ext cx="4728827" cy="3517928"/>
          </a:xfrm>
        </p:spPr>
        <p:txBody>
          <a:bodyPr>
            <a:normAutofit/>
          </a:bodyPr>
          <a:lstStyle/>
          <a:p>
            <a:r>
              <a:rPr lang="nl-NL" sz="2400" dirty="0"/>
              <a:t>Scheef branden;  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     - tocht,  </a:t>
            </a:r>
          </a:p>
          <a:p>
            <a:pPr marL="0" indent="0">
              <a:buNone/>
            </a:pPr>
            <a:r>
              <a:rPr lang="nl-NL" sz="1800" dirty="0"/>
              <a:t>     - lontfout,      </a:t>
            </a:r>
          </a:p>
          <a:p>
            <a:pPr marL="0" indent="0">
              <a:buNone/>
            </a:pPr>
            <a:r>
              <a:rPr lang="nl-NL" sz="1800" dirty="0"/>
              <a:t>     - grondstoffen, </a:t>
            </a:r>
          </a:p>
          <a:p>
            <a:pPr marL="0" indent="0">
              <a:buNone/>
            </a:pPr>
            <a:r>
              <a:rPr lang="nl-NL" sz="1800" dirty="0"/>
              <a:t>     - scheef plaatsen, </a:t>
            </a:r>
          </a:p>
          <a:p>
            <a:pPr marL="0" indent="0">
              <a:buNone/>
            </a:pPr>
            <a:r>
              <a:rPr lang="nl-NL" sz="1800" dirty="0"/>
              <a:t>     - te dicht op elkaar plaatsen</a:t>
            </a: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558142" y="2626439"/>
            <a:ext cx="4462342" cy="2468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400" dirty="0">
                <a:solidFill>
                  <a:prstClr val="black"/>
                </a:solidFill>
              </a:rPr>
              <a:t>Pit uit;</a:t>
            </a:r>
          </a:p>
          <a:p>
            <a:pPr marL="0" lvl="0" indent="0">
              <a:buNone/>
            </a:pPr>
            <a:r>
              <a:rPr lang="nl-NL" sz="1800" dirty="0">
                <a:solidFill>
                  <a:prstClr val="black"/>
                </a:solidFill>
              </a:rPr>
              <a:t>     - te diepe kom, </a:t>
            </a:r>
          </a:p>
          <a:p>
            <a:pPr marL="0" lvl="0" indent="0">
              <a:buNone/>
            </a:pPr>
            <a:r>
              <a:rPr lang="nl-NL" sz="1800" dirty="0">
                <a:solidFill>
                  <a:prstClr val="black"/>
                </a:solidFill>
              </a:rPr>
              <a:t>     - slechte lont,</a:t>
            </a:r>
          </a:p>
          <a:p>
            <a:pPr marL="0" lvl="0" indent="0">
              <a:buNone/>
            </a:pPr>
            <a:r>
              <a:rPr lang="nl-NL" sz="1800" dirty="0">
                <a:solidFill>
                  <a:prstClr val="black"/>
                </a:solidFill>
              </a:rPr>
              <a:t>     - verhouding lont /kaars klopt niet</a:t>
            </a:r>
            <a:endParaRPr lang="nl-NL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9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4299" y="645815"/>
            <a:ext cx="4605068" cy="2841266"/>
          </a:xfrm>
        </p:spPr>
        <p:txBody>
          <a:bodyPr/>
          <a:lstStyle/>
          <a:p>
            <a:pPr lvl="0"/>
            <a:r>
              <a:rPr lang="nl-NL" sz="2200" dirty="0">
                <a:solidFill>
                  <a:prstClr val="black"/>
                </a:solidFill>
              </a:rPr>
              <a:t>Druipen;  </a:t>
            </a: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    </a:t>
            </a:r>
            <a:r>
              <a:rPr lang="nl-NL" sz="1700" dirty="0">
                <a:solidFill>
                  <a:prstClr val="black"/>
                </a:solidFill>
              </a:rPr>
              <a:t>- tocht, </a:t>
            </a:r>
          </a:p>
          <a:p>
            <a:pPr marL="0" lvl="0" indent="0">
              <a:buNone/>
            </a:pPr>
            <a:r>
              <a:rPr lang="nl-NL" sz="1700" dirty="0">
                <a:solidFill>
                  <a:prstClr val="black"/>
                </a:solidFill>
              </a:rPr>
              <a:t>     - grondstoffen</a:t>
            </a:r>
          </a:p>
          <a:p>
            <a:pPr marL="0" lvl="0" indent="0">
              <a:buNone/>
            </a:pPr>
            <a:r>
              <a:rPr lang="nl-NL" sz="1700" dirty="0">
                <a:solidFill>
                  <a:prstClr val="black"/>
                </a:solidFill>
              </a:rPr>
              <a:t>     - boven verwarming</a:t>
            </a:r>
          </a:p>
          <a:p>
            <a:pPr marL="0" lvl="0" indent="0">
              <a:buNone/>
            </a:pPr>
            <a:r>
              <a:rPr lang="nl-NL" sz="1700" dirty="0">
                <a:solidFill>
                  <a:prstClr val="black"/>
                </a:solidFill>
              </a:rPr>
              <a:t>     - scheef plaatsen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" y="3373530"/>
            <a:ext cx="2304488" cy="330431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620" y="2706899"/>
            <a:ext cx="2633700" cy="174360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575540" y="645815"/>
            <a:ext cx="6096000" cy="3554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NL" sz="1900" dirty="0">
              <a:solidFill>
                <a:prstClr val="black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249064" y="5836110"/>
            <a:ext cx="5578415" cy="760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/>
                </a:solidFill>
              </a:rPr>
              <a:t>Brandgevaar;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1700" dirty="0">
                <a:solidFill>
                  <a:prstClr val="black"/>
                </a:solidFill>
              </a:rPr>
              <a:t>     - te dicht bij bloem/groen/stof</a:t>
            </a:r>
          </a:p>
        </p:txBody>
      </p:sp>
      <p:pic>
        <p:nvPicPr>
          <p:cNvPr id="2050" name="Picture 2" descr="Afbeeldingsresultaat voor kaarsen  in bloemwe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64" y="2524568"/>
            <a:ext cx="3009876" cy="288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982" y="12479"/>
            <a:ext cx="29908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9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Kaarsfabrieken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49195"/>
          </a:xfrm>
        </p:spPr>
        <p:txBody>
          <a:bodyPr/>
          <a:lstStyle/>
          <a:p>
            <a:r>
              <a:rPr lang="nl-NL" dirty="0"/>
              <a:t>Gouda Kaarsen – Goudse Kaarsenfabriek </a:t>
            </a:r>
          </a:p>
          <a:p>
            <a:r>
              <a:rPr lang="nl-NL" dirty="0"/>
              <a:t>Bolsius - Schijndel </a:t>
            </a:r>
          </a:p>
          <a:p>
            <a:r>
              <a:rPr lang="nl-NL" dirty="0" err="1"/>
              <a:t>Molca</a:t>
            </a:r>
            <a:r>
              <a:rPr lang="nl-NL" dirty="0"/>
              <a:t> – The Dutch </a:t>
            </a:r>
            <a:r>
              <a:rPr lang="nl-NL" dirty="0" err="1"/>
              <a:t>Candle</a:t>
            </a:r>
            <a:r>
              <a:rPr lang="nl-NL" dirty="0"/>
              <a:t> Company (failliet 2010) – Etten-Leur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5" y="3774820"/>
            <a:ext cx="2110760" cy="20859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245" y="3786389"/>
            <a:ext cx="8215768" cy="207435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748530" y="3774820"/>
            <a:ext cx="180304" cy="2085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313" y="14189"/>
            <a:ext cx="1872050" cy="279410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3087" y="-356853"/>
            <a:ext cx="2226570" cy="33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8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47" y="1635505"/>
            <a:ext cx="3860553" cy="28241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928" y="4295105"/>
            <a:ext cx="3640748" cy="25628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6159" y="0"/>
            <a:ext cx="7829818" cy="1325563"/>
          </a:xfrm>
        </p:spPr>
        <p:txBody>
          <a:bodyPr/>
          <a:lstStyle/>
          <a:p>
            <a:r>
              <a:rPr lang="nl-NL" b="1" u="sng" dirty="0"/>
              <a:t>Samenstelling van kaarsen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3360737"/>
          </a:xfrm>
        </p:spPr>
        <p:txBody>
          <a:bodyPr/>
          <a:lstStyle/>
          <a:p>
            <a:r>
              <a:rPr lang="nl-NL" dirty="0"/>
              <a:t>Kaarsen kunnen uit 1 of meerdere grondstoffen bestaan. Afhankelijk van de samenstelling is de brandkwaliteit verschillend.</a:t>
            </a:r>
          </a:p>
          <a:p>
            <a:endParaRPr lang="nl-NL" dirty="0"/>
          </a:p>
          <a:p>
            <a:r>
              <a:rPr lang="nl-NL" dirty="0"/>
              <a:t>De 3 meest voorkomende grondstoffen:</a:t>
            </a:r>
          </a:p>
          <a:p>
            <a:pPr marL="457200" lvl="1" indent="0">
              <a:buNone/>
            </a:pPr>
            <a:r>
              <a:rPr lang="nl-NL" dirty="0"/>
              <a:t> 1. </a:t>
            </a:r>
            <a:r>
              <a:rPr lang="nl-NL" b="1" u="sng" dirty="0"/>
              <a:t>Was = bijenwas</a:t>
            </a:r>
            <a:r>
              <a:rPr lang="nl-NL" dirty="0"/>
              <a:t>; natuurproduct uit de bijenkast </a:t>
            </a:r>
          </a:p>
          <a:p>
            <a:pPr lvl="7"/>
            <a:r>
              <a:rPr lang="nl-NL" dirty="0"/>
              <a:t>Kaars walmt</a:t>
            </a:r>
          </a:p>
          <a:p>
            <a:pPr lvl="7"/>
            <a:r>
              <a:rPr lang="nl-NL" dirty="0"/>
              <a:t>Natuurlijk / duurzaam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99" y="4286776"/>
            <a:ext cx="3745693" cy="249132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81" y="4686300"/>
            <a:ext cx="2171700" cy="21717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37" y="4005684"/>
            <a:ext cx="2673563" cy="2882548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8310620" y="4163097"/>
            <a:ext cx="1207817" cy="26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87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540913"/>
            <a:ext cx="10515600" cy="5636050"/>
          </a:xfrm>
        </p:spPr>
        <p:txBody>
          <a:bodyPr/>
          <a:lstStyle/>
          <a:p>
            <a:pPr marL="457200" lvl="1" indent="0">
              <a:buNone/>
            </a:pPr>
            <a:r>
              <a:rPr lang="nl-NL" dirty="0">
                <a:solidFill>
                  <a:prstClr val="black"/>
                </a:solidFill>
              </a:rPr>
              <a:t>2. </a:t>
            </a:r>
            <a:r>
              <a:rPr lang="nl-NL" b="1" u="sng" dirty="0">
                <a:solidFill>
                  <a:prstClr val="black"/>
                </a:solidFill>
              </a:rPr>
              <a:t>Paraffine</a:t>
            </a:r>
            <a:r>
              <a:rPr lang="nl-NL" dirty="0">
                <a:solidFill>
                  <a:prstClr val="black"/>
                </a:solidFill>
              </a:rPr>
              <a:t> = stof gemaakt van kolen of aardolie (hout)</a:t>
            </a:r>
          </a:p>
          <a:p>
            <a:pPr marL="914400" lvl="2" indent="0">
              <a:buNone/>
            </a:pPr>
            <a:r>
              <a:rPr lang="nl-NL" dirty="0">
                <a:solidFill>
                  <a:prstClr val="black"/>
                </a:solidFill>
              </a:rPr>
              <a:t>	* niet milieu vriendelijk</a:t>
            </a:r>
          </a:p>
          <a:p>
            <a:pPr marL="914400" lvl="2" indent="0">
              <a:buNone/>
            </a:pPr>
            <a:r>
              <a:rPr lang="nl-NL" dirty="0">
                <a:solidFill>
                  <a:prstClr val="black"/>
                </a:solidFill>
              </a:rPr>
              <a:t>	* minder goede brandeigenschappen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387"/>
            <a:ext cx="3658461" cy="25663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12" y="2514388"/>
            <a:ext cx="3856586" cy="25663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16" y="5009882"/>
            <a:ext cx="2880184" cy="18481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16" y="2514388"/>
            <a:ext cx="2880184" cy="19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7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14" y="3146250"/>
            <a:ext cx="3711750" cy="371175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6989" y="331676"/>
            <a:ext cx="10515600" cy="2153947"/>
          </a:xfrm>
        </p:spPr>
        <p:txBody>
          <a:bodyPr/>
          <a:lstStyle/>
          <a:p>
            <a:pPr marL="457200" lvl="1" indent="0">
              <a:buNone/>
            </a:pPr>
            <a:r>
              <a:rPr lang="nl-NL" dirty="0">
                <a:solidFill>
                  <a:prstClr val="black"/>
                </a:solidFill>
              </a:rPr>
              <a:t>3. </a:t>
            </a:r>
            <a:r>
              <a:rPr lang="nl-NL" b="1" u="sng" dirty="0">
                <a:solidFill>
                  <a:prstClr val="black"/>
                </a:solidFill>
              </a:rPr>
              <a:t>Stearine</a:t>
            </a:r>
            <a:r>
              <a:rPr lang="nl-NL" dirty="0">
                <a:solidFill>
                  <a:prstClr val="black"/>
                </a:solidFill>
              </a:rPr>
              <a:t> = stof die wordt gehaald uit plantaardige en dierlijke vetten</a:t>
            </a:r>
          </a:p>
          <a:p>
            <a:pPr lvl="3"/>
            <a:endParaRPr lang="nl-NL">
              <a:solidFill>
                <a:prstClr val="black"/>
              </a:solidFill>
            </a:endParaRPr>
          </a:p>
          <a:p>
            <a:pPr lvl="3"/>
            <a:r>
              <a:rPr lang="nl-NL">
                <a:solidFill>
                  <a:prstClr val="black"/>
                </a:solidFill>
              </a:rPr>
              <a:t>Steviger </a:t>
            </a:r>
            <a:r>
              <a:rPr lang="nl-NL" dirty="0">
                <a:solidFill>
                  <a:prstClr val="black"/>
                </a:solidFill>
              </a:rPr>
              <a:t>dan paraffine kaarsen</a:t>
            </a:r>
          </a:p>
          <a:p>
            <a:pPr lvl="3"/>
            <a:r>
              <a:rPr lang="nl-NL" dirty="0">
                <a:solidFill>
                  <a:prstClr val="black"/>
                </a:solidFill>
              </a:rPr>
              <a:t>Betere brandkwaliteit (beter + langer)</a:t>
            </a:r>
          </a:p>
          <a:p>
            <a:pPr lvl="3"/>
            <a:r>
              <a:rPr lang="nl-NL" dirty="0">
                <a:solidFill>
                  <a:prstClr val="black"/>
                </a:solidFill>
              </a:rPr>
              <a:t>Composietkaarsen &gt;mengsel van paraffine en stearine voor optimale brandkwaliteit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" y="2485623"/>
            <a:ext cx="4079968" cy="344349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8" y="2056087"/>
            <a:ext cx="1854557" cy="138658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966" y="3374398"/>
            <a:ext cx="3484205" cy="34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6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Productie van kaarsen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Iedere kaars heeft in het midden 1 pit (=lont) of bij een dikke kaars meerdere pitten.</a:t>
            </a:r>
          </a:p>
          <a:p>
            <a:r>
              <a:rPr lang="nl-NL" dirty="0"/>
              <a:t>Een pit bestaat uit 3 in elkaar gevlochten katoenen koordjes.</a:t>
            </a:r>
          </a:p>
          <a:p>
            <a:r>
              <a:rPr lang="nl-NL" dirty="0"/>
              <a:t>Er zijn 3 manieren om kaarsen te maken:</a:t>
            </a:r>
          </a:p>
          <a:p>
            <a:pPr marL="0" indent="0">
              <a:buNone/>
            </a:pPr>
            <a:r>
              <a:rPr lang="nl-NL" dirty="0"/>
              <a:t>	&gt; dompelen</a:t>
            </a:r>
          </a:p>
          <a:p>
            <a:pPr marL="0" indent="0">
              <a:buNone/>
            </a:pPr>
            <a:r>
              <a:rPr lang="nl-NL" dirty="0"/>
              <a:t>	&gt; gieten</a:t>
            </a:r>
          </a:p>
          <a:p>
            <a:pPr marL="0" indent="0">
              <a:buNone/>
            </a:pPr>
            <a:r>
              <a:rPr lang="nl-NL" dirty="0"/>
              <a:t>	&gt; persen</a:t>
            </a:r>
          </a:p>
        </p:txBody>
      </p:sp>
    </p:spTree>
    <p:extLst>
      <p:ext uri="{BB962C8B-B14F-4D97-AF65-F5344CB8AC3E}">
        <p14:creationId xmlns:p14="http://schemas.microsoft.com/office/powerpoint/2010/main" val="405069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" y="3060152"/>
            <a:ext cx="7577268" cy="39795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622" y="-2"/>
            <a:ext cx="4531690" cy="52353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45476" cy="2848423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7969404" y="0"/>
            <a:ext cx="852625" cy="5331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245476" y="211729"/>
            <a:ext cx="5769735" cy="240595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u="sng" dirty="0"/>
              <a:t>Dompelen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Lonten over plank hangen</a:t>
            </a:r>
          </a:p>
          <a:p>
            <a:pPr lvl="1"/>
            <a:r>
              <a:rPr lang="nl-NL" dirty="0"/>
              <a:t>Dompelen in vloeibare grondstof</a:t>
            </a:r>
          </a:p>
          <a:p>
            <a:pPr lvl="1"/>
            <a:r>
              <a:rPr lang="nl-NL" dirty="0"/>
              <a:t>Steeds herhalen, per keer 1 ml. dikte</a:t>
            </a:r>
          </a:p>
          <a:p>
            <a:pPr lvl="1"/>
            <a:r>
              <a:rPr lang="nl-NL" dirty="0"/>
              <a:t>Zgn. tweelingkaarsen </a:t>
            </a:r>
            <a:r>
              <a:rPr lang="nl-NL" sz="1800" dirty="0"/>
              <a:t>(2 kaarsen aan één koord)</a:t>
            </a:r>
          </a:p>
          <a:p>
            <a:pPr lvl="1"/>
            <a:r>
              <a:rPr lang="nl-NL" dirty="0"/>
              <a:t>Machinaal en handtechniek</a:t>
            </a:r>
          </a:p>
        </p:txBody>
      </p:sp>
    </p:spTree>
    <p:extLst>
      <p:ext uri="{BB962C8B-B14F-4D97-AF65-F5344CB8AC3E}">
        <p14:creationId xmlns:p14="http://schemas.microsoft.com/office/powerpoint/2010/main" val="211697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937161" cy="440669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28" y="2798855"/>
            <a:ext cx="6113172" cy="40591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095" y="4519054"/>
            <a:ext cx="3508419" cy="23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8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1920022" y="0"/>
            <a:ext cx="8138378" cy="3090930"/>
          </a:xfrm>
        </p:spPr>
        <p:txBody>
          <a:bodyPr>
            <a:normAutofit/>
          </a:bodyPr>
          <a:lstStyle/>
          <a:p>
            <a:r>
              <a:rPr lang="nl-NL" u="sng" dirty="0"/>
              <a:t>Gieten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Gebruik van een mal </a:t>
            </a:r>
            <a:r>
              <a:rPr lang="nl-NL" sz="1800" dirty="0"/>
              <a:t>(van aluminium/</a:t>
            </a:r>
            <a:r>
              <a:rPr lang="nl-NL" sz="1800" dirty="0" err="1"/>
              <a:t>tin+lood</a:t>
            </a:r>
            <a:r>
              <a:rPr lang="nl-NL" sz="1800" dirty="0"/>
              <a:t>/siliconen/gips)</a:t>
            </a:r>
          </a:p>
          <a:p>
            <a:pPr lvl="1"/>
            <a:r>
              <a:rPr lang="nl-NL" dirty="0"/>
              <a:t>Lont trekken en bovenaan vastmaken</a:t>
            </a:r>
          </a:p>
          <a:p>
            <a:pPr lvl="1"/>
            <a:r>
              <a:rPr lang="nl-NL" dirty="0"/>
              <a:t>Vloeibare grondstof erin gieten</a:t>
            </a:r>
          </a:p>
          <a:p>
            <a:pPr lvl="1"/>
            <a:r>
              <a:rPr lang="nl-NL" dirty="0"/>
              <a:t>Mal koelen met koud water</a:t>
            </a:r>
          </a:p>
          <a:p>
            <a:pPr lvl="1"/>
            <a:r>
              <a:rPr lang="nl-NL" dirty="0"/>
              <a:t>Machinaal en handmatig</a:t>
            </a:r>
          </a:p>
          <a:p>
            <a:pPr lvl="3"/>
            <a:r>
              <a:rPr lang="nl-NL" dirty="0"/>
              <a:t>Vaak kleur door grondstof gemengd</a:t>
            </a:r>
          </a:p>
          <a:p>
            <a:pPr lvl="3"/>
            <a:r>
              <a:rPr lang="nl-NL" dirty="0"/>
              <a:t>Minder goede komvorming</a:t>
            </a:r>
          </a:p>
          <a:p>
            <a:pPr lvl="3"/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977" y="3232597"/>
            <a:ext cx="6410894" cy="361574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06" y="3232597"/>
            <a:ext cx="6410894" cy="36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2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3342" y="1465016"/>
            <a:ext cx="8765146" cy="2102431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111"/>
            <a:ext cx="12192000" cy="65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289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507</Words>
  <Application>Microsoft Office PowerPoint</Application>
  <PresentationFormat>Breedbeeld</PresentationFormat>
  <Paragraphs>78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     Kaarsen   - samenstelling  - productie  - kleur  - kwaliteit  - kaarsenfabrieken </vt:lpstr>
      <vt:lpstr>Samenstelling van kaarsen</vt:lpstr>
      <vt:lpstr>PowerPoint-presentatie</vt:lpstr>
      <vt:lpstr>PowerPoint-presentatie</vt:lpstr>
      <vt:lpstr>Productie van kaarsen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Kleuren van kaarsen:</vt:lpstr>
      <vt:lpstr>Kwaliteit van kaarsen</vt:lpstr>
      <vt:lpstr>De ‘kom’ van de kaars</vt:lpstr>
      <vt:lpstr>Brandproblemen</vt:lpstr>
      <vt:lpstr>PowerPoint-presentatie</vt:lpstr>
      <vt:lpstr>Kaarsfabrieken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Jacintha Westerink</dc:creator>
  <cp:lastModifiedBy>Jacintha Westerink</cp:lastModifiedBy>
  <cp:revision>36</cp:revision>
  <dcterms:created xsi:type="dcterms:W3CDTF">2015-11-26T09:29:18Z</dcterms:created>
  <dcterms:modified xsi:type="dcterms:W3CDTF">2019-11-17T18:39:03Z</dcterms:modified>
</cp:coreProperties>
</file>